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94" r:id="rId4"/>
    <p:sldId id="293" r:id="rId5"/>
    <p:sldId id="295" r:id="rId6"/>
    <p:sldId id="260" r:id="rId7"/>
    <p:sldId id="263" r:id="rId8"/>
    <p:sldId id="258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75" autoAdjust="0"/>
  </p:normalViewPr>
  <p:slideViewPr>
    <p:cSldViewPr snapToObjects="1">
      <p:cViewPr>
        <p:scale>
          <a:sx n="63" d="100"/>
          <a:sy n="63" d="100"/>
        </p:scale>
        <p:origin x="-1362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4" d="100"/>
          <a:sy n="114" d="100"/>
        </p:scale>
        <p:origin x="-2490" y="-10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8B09C-78C1-4444-8C63-A3E4260C98BD}" type="datetimeFigureOut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519C4-D434-4DAF-82A5-EF1B4D59090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9" name="Jegyzetek helye 8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036585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79768" y="6318288"/>
            <a:ext cx="5556210" cy="2863854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DA5C11E-540C-488B-B718-84796C0B45F1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79768" y="6318288"/>
            <a:ext cx="5556210" cy="28638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hu-HU" dirty="0" smtClean="0"/>
              <a:t>A Magyar</a:t>
            </a:r>
            <a:r>
              <a:rPr lang="hu-HU" baseline="0" dirty="0" smtClean="0"/>
              <a:t> Máltai Szeretetszolgálat mentoraival szoros együttműködés kialakítása szükséges. </a:t>
            </a:r>
          </a:p>
          <a:p>
            <a:r>
              <a:rPr lang="hu-HU" baseline="0" dirty="0" smtClean="0"/>
              <a:t>Azt, hogy ők hogyan fognak bekapcsolódni a munkánkba egy közös szakmai napon fogjunk a későbbiekben megbeszélni.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DA5C11E-540C-488B-B718-84796C0B45F1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79768" y="6318288"/>
            <a:ext cx="5556210" cy="286385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Közbülső célértékek lettek meghatározva, melyet 2018.</a:t>
            </a:r>
            <a:r>
              <a:rPr lang="hu-HU" baseline="0" dirty="0" smtClean="0"/>
              <a:t> október 31-ig kell elérni.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DA5C11E-540C-488B-B718-84796C0B45F1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79768" y="6318288"/>
            <a:ext cx="5556210" cy="28638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hu-HU" dirty="0" smtClean="0"/>
              <a:t>A célcsoportokhoz</a:t>
            </a:r>
            <a:r>
              <a:rPr lang="hu-HU" baseline="0" dirty="0" smtClean="0"/>
              <a:t> prioritási útmutató nem készült. Inaktív ügyfelek esetén javasolt megvizsgálni, hogy melyik célcsoportba sorolható, ha az első 8 célcsoport egyikébe sem, akkor az ügyfelet a 9. (inaktívak) célcsoportba kell sorolni. Ennek alapján a célcsoportban 9 célcsoportot kell nyilvántartani.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DA5C11E-540C-488B-B718-84796C0B45F1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79768" y="6318288"/>
            <a:ext cx="5556210" cy="2863854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DA5C11E-540C-488B-B718-84796C0B45F1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C2B8C-1BD4-4CC7-8D17-4358C434B9A8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805236056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5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FEA68-6836-426A-9352-56581D422C67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29614870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5B8EA-6CCD-43D0-84DF-77FC6D0A617D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469027174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1562-854F-4B2D-B04E-284DDA519C47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634561434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BC323-5354-4CA4-8ADD-CEE2A54D735F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4456131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90" y="1628801"/>
            <a:ext cx="5111751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3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086175770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1"/>
            <a:ext cx="5111751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34D0-45E1-414D-8214-15C91F9B65E6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28776667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5811B-A07A-40FE-B1EB-1EF0A0DC146C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90349436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49B1E-5AC5-4B79-AD3B-F25854235281}" type="datetime1">
              <a:rPr lang="hu-HU" smtClean="0"/>
              <a:pPr/>
              <a:t>2016.11.24.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70" r:id="rId9"/>
  </p:sldLayoutIdLst>
  <p:transition spd="slow">
    <p:wipe dir="r"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676456" cy="1944216"/>
          </a:xfrm>
        </p:spPr>
        <p:txBody>
          <a:bodyPr/>
          <a:lstStyle/>
          <a:p>
            <a:r>
              <a:rPr lang="hu-HU" sz="2400" dirty="0" smtClean="0"/>
              <a:t>Együttműködés a helyben foglalkoztatásért</a:t>
            </a:r>
            <a:r>
              <a:rPr lang="hu-HU" sz="3600" dirty="0" smtClean="0"/>
              <a:t/>
            </a:r>
            <a:br>
              <a:rPr lang="hu-HU" sz="3600" dirty="0" smtClean="0"/>
            </a:br>
            <a:r>
              <a:rPr lang="hu-HU" sz="2800" dirty="0" smtClean="0"/>
              <a:t>TOP-5.1.1-15-BK1-2016</a:t>
            </a:r>
            <a:br>
              <a:rPr lang="hu-HU" sz="2800" dirty="0" smtClean="0"/>
            </a:b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1600" dirty="0" smtClean="0"/>
              <a:t>Bács-Kiskun Megye Kormányhivatal tevékenysége a program előkészítés során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xmlns="" val="11697705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Kormányhivatal szerepe a paktumban</a:t>
            </a:r>
            <a:endParaRPr lang="hu-HU" dirty="0"/>
          </a:p>
        </p:txBody>
      </p:sp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5184576"/>
          </a:xfrm>
          <a:ln w="38100" cmpd="sng">
            <a:solidFill>
              <a:srgbClr val="00B0F0"/>
            </a:solidFill>
            <a:prstDash val="solid"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u-HU" sz="1400" dirty="0" smtClean="0">
                <a:latin typeface="Calibri" pitchFamily="34" charset="0"/>
              </a:rPr>
              <a:t>	</a:t>
            </a:r>
          </a:p>
          <a:p>
            <a:pPr>
              <a:lnSpc>
                <a:spcPct val="150000"/>
              </a:lnSpc>
              <a:buNone/>
            </a:pPr>
            <a:r>
              <a:rPr lang="hu-HU" sz="1400" b="1" dirty="0" smtClean="0">
                <a:latin typeface="Calibri" pitchFamily="34" charset="0"/>
              </a:rPr>
              <a:t>	A megyei kormányhivatalok </a:t>
            </a:r>
            <a:r>
              <a:rPr lang="hu-HU" sz="1400" b="1" u="sng" dirty="0" smtClean="0">
                <a:latin typeface="Calibri" pitchFamily="34" charset="0"/>
              </a:rPr>
              <a:t>kötelező konzorciumi partnerek </a:t>
            </a:r>
            <a:r>
              <a:rPr lang="hu-HU" sz="1400" b="1" dirty="0" smtClean="0">
                <a:latin typeface="Calibri" pitchFamily="34" charset="0"/>
              </a:rPr>
              <a:t>valamennyi paktumban (megyei, </a:t>
            </a:r>
            <a:r>
              <a:rPr lang="hu-HU" sz="1400" b="1" dirty="0" err="1" smtClean="0">
                <a:latin typeface="Calibri" pitchFamily="34" charset="0"/>
              </a:rPr>
              <a:t>megyei</a:t>
            </a:r>
            <a:r>
              <a:rPr lang="hu-HU" sz="1400" b="1" dirty="0" smtClean="0">
                <a:latin typeface="Calibri" pitchFamily="34" charset="0"/>
              </a:rPr>
              <a:t> jogú város, helyi), mivel az állami támogatási szabályok alá eső támogatásokat a kormányhivatal nyújtja a hatályos jogszabályoknak megfelelően.</a:t>
            </a:r>
          </a:p>
          <a:p>
            <a:pPr>
              <a:lnSpc>
                <a:spcPct val="150000"/>
              </a:lnSpc>
              <a:buNone/>
            </a:pPr>
            <a:endParaRPr lang="hu-HU" sz="14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hu-HU" sz="1400" b="1" u="sng" dirty="0" smtClean="0">
                <a:latin typeface="Calibri" pitchFamily="34" charset="0"/>
              </a:rPr>
              <a:t>Elsődleges feladatunk </a:t>
            </a:r>
            <a:r>
              <a:rPr lang="hu-HU" sz="1400" b="1" dirty="0" smtClean="0">
                <a:latin typeface="Calibri" pitchFamily="34" charset="0"/>
              </a:rPr>
              <a:t>a teljes támogatási keret nagy részét kitevő, a célcsoport képzéséhez és foglalkoztatásához kapcsolódó tevékenység ellátása: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400" b="1" dirty="0" smtClean="0">
                <a:latin typeface="Calibri" pitchFamily="34" charset="0"/>
              </a:rPr>
              <a:t>a képzésben történő részvétel támogatása,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400" b="1" dirty="0" smtClean="0">
                <a:latin typeface="Calibri" pitchFamily="34" charset="0"/>
              </a:rPr>
              <a:t>elhelyezkedést segítő támogatások nyújtása (bértámogatás/ bérköltség támogatás,)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400" b="1" dirty="0" smtClean="0">
                <a:latin typeface="Calibri" pitchFamily="34" charset="0"/>
              </a:rPr>
              <a:t>vállalkozóvá válás támogatása,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400" b="1" dirty="0" smtClean="0">
                <a:latin typeface="Calibri" pitchFamily="34" charset="0"/>
              </a:rPr>
              <a:t>szolgáltatások támogatása. Ezt a feladatot a Magyar Máltai Szeretetszolgálat látja el.   </a:t>
            </a:r>
          </a:p>
          <a:p>
            <a:endParaRPr lang="hu-HU" sz="2900" dirty="0"/>
          </a:p>
        </p:txBody>
      </p:sp>
    </p:spTree>
    <p:extLst>
      <p:ext uri="{BB962C8B-B14F-4D97-AF65-F5344CB8AC3E}">
        <p14:creationId xmlns:p14="http://schemas.microsoft.com/office/powerpoint/2010/main" xmlns="" val="3975995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Projekt előkészítési tevékenység</a:t>
            </a:r>
            <a:endParaRPr lang="hu-HU" dirty="0"/>
          </a:p>
        </p:txBody>
      </p:sp>
      <p:sp>
        <p:nvSpPr>
          <p:cNvPr id="5" name="Tartalom helye 1"/>
          <p:cNvSpPr>
            <a:spLocks noGrp="1"/>
          </p:cNvSpPr>
          <p:nvPr>
            <p:ph type="body" sz="half" idx="2"/>
          </p:nvPr>
        </p:nvSpPr>
        <p:spPr>
          <a:xfrm>
            <a:off x="251521" y="1435101"/>
            <a:ext cx="8424936" cy="4691063"/>
          </a:xfrm>
          <a:ln w="38100">
            <a:solidFill>
              <a:srgbClr val="00B0F0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endParaRPr lang="hu-HU" sz="1500" b="1" dirty="0" smtClean="0">
              <a:latin typeface="Calibri" pitchFamily="34" charset="0"/>
            </a:endParaRPr>
          </a:p>
          <a:p>
            <a:r>
              <a:rPr lang="hu-HU" sz="1500" b="1" dirty="0" smtClean="0">
                <a:latin typeface="Calibri" pitchFamily="34" charset="0"/>
              </a:rPr>
              <a:t>A projekt előkészítési tevékenységek teljesítését a projektben tervezett alábbi 3 mérföldkőhöz kötötte: </a:t>
            </a:r>
          </a:p>
          <a:p>
            <a:endParaRPr lang="hu-HU" sz="1500" b="1" dirty="0" smtClean="0">
              <a:latin typeface="Calibri" pitchFamily="34" charset="0"/>
            </a:endParaRPr>
          </a:p>
          <a:p>
            <a:endParaRPr lang="hu-HU" sz="1500" b="1" dirty="0" smtClean="0">
              <a:latin typeface="Calibri" pitchFamily="34" charset="0"/>
            </a:endParaRPr>
          </a:p>
          <a:p>
            <a:pPr marL="342900" lvl="0" indent="-342900" fontAlgn="base" hangingPunct="0">
              <a:spcAft>
                <a:spcPts val="1200"/>
              </a:spcAft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Mérföldkő: </a:t>
            </a:r>
            <a:r>
              <a:rPr lang="hu-HU" sz="1500" b="1" u="sng" dirty="0" smtClean="0">
                <a:latin typeface="Calibri" pitchFamily="34" charset="0"/>
              </a:rPr>
              <a:t>2016.09.15. </a:t>
            </a:r>
            <a:r>
              <a:rPr lang="hu-HU" sz="1500" b="1" dirty="0" smtClean="0">
                <a:latin typeface="Calibri" pitchFamily="34" charset="0"/>
              </a:rPr>
              <a:t>napjáig a Megvalósíthatósági Tanulmány vonatkozó részeinek előkészítése, szakmai egyeztetésre való elkészítése tárgyban. </a:t>
            </a:r>
          </a:p>
          <a:p>
            <a:pPr marL="342900" lvl="0" indent="-342900" fontAlgn="base" hangingPunct="0">
              <a:spcAft>
                <a:spcPts val="1200"/>
              </a:spcAft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Mérföldkő: </a:t>
            </a:r>
            <a:r>
              <a:rPr lang="hu-HU" sz="1500" b="1" u="sng" dirty="0" smtClean="0">
                <a:latin typeface="Calibri" pitchFamily="34" charset="0"/>
              </a:rPr>
              <a:t>2016.09.30. </a:t>
            </a:r>
            <a:r>
              <a:rPr lang="hu-HU" sz="1500" b="1" dirty="0" smtClean="0">
                <a:latin typeface="Calibri" pitchFamily="34" charset="0"/>
              </a:rPr>
              <a:t>napjáig a Megvalósíthatósági Tanulmány vonatkozó részeinek az előzetes szakmai egyeztetések eredményeként véglegesített szakmai tartalommal való benyújtása. </a:t>
            </a:r>
          </a:p>
          <a:p>
            <a:pPr marL="342900" lvl="0" indent="-342900" fontAlgn="base" hangingPunct="0">
              <a:spcAft>
                <a:spcPts val="1200"/>
              </a:spcAft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Mérföldkő: </a:t>
            </a:r>
            <a:r>
              <a:rPr lang="hu-HU" sz="1500" b="1" u="sng" dirty="0" smtClean="0">
                <a:latin typeface="Calibri" pitchFamily="34" charset="0"/>
              </a:rPr>
              <a:t>2016.10.31. </a:t>
            </a:r>
            <a:r>
              <a:rPr lang="hu-HU" sz="1500" b="1" dirty="0" smtClean="0">
                <a:latin typeface="Calibri" pitchFamily="34" charset="0"/>
              </a:rPr>
              <a:t>napjáig a Megvalósíthatósági Tanulmány Irányító Hatóság által felmerült hiányosságok pótlása, a végleges Megvalósíthatósági Tanulmány benyújtása, elfogadása. </a:t>
            </a:r>
          </a:p>
          <a:p>
            <a:pPr lvl="0"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Megvalósíthatósági Tanulmányban bemutatásra kerül, hogy az 1. főtevékenység keretében létrehozandó együttműködés és az általa kidolgozandó és elfogadott Megyei Gazdaság- és Foglalkoztatás-fejlesztési Együttműködési Programmal összhangban azt támogatva hogyan valósul meg a 2. </a:t>
            </a:r>
            <a:r>
              <a:rPr lang="hu-HU" sz="1500" b="1" dirty="0" smtClean="0">
                <a:latin typeface="Calibri" pitchFamily="34" charset="0"/>
              </a:rPr>
              <a:t>főtevékenység.</a:t>
            </a:r>
            <a:endParaRPr lang="hu-HU" sz="15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endParaRPr lang="hu-HU" sz="1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Projekt előkészítési tevékenység</a:t>
            </a:r>
            <a:endParaRPr lang="hu-HU" dirty="0"/>
          </a:p>
        </p:txBody>
      </p:sp>
      <p:sp>
        <p:nvSpPr>
          <p:cNvPr id="5" name="Tartalom helye 1"/>
          <p:cNvSpPr>
            <a:spLocks noGrp="1"/>
          </p:cNvSpPr>
          <p:nvPr>
            <p:ph type="body" sz="half" idx="2"/>
          </p:nvPr>
        </p:nvSpPr>
        <p:spPr>
          <a:xfrm>
            <a:off x="251521" y="1435101"/>
            <a:ext cx="8424936" cy="4691063"/>
          </a:xfrm>
          <a:ln w="38100">
            <a:solidFill>
              <a:srgbClr val="00B0F0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endParaRPr lang="hu-HU" sz="1500" b="1" dirty="0" smtClean="0">
              <a:latin typeface="Calibri" pitchFamily="34" charset="0"/>
            </a:endParaRPr>
          </a:p>
          <a:p>
            <a:pPr lvl="0"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A projektben tervezett Projekt előkészítés </a:t>
            </a:r>
            <a:r>
              <a:rPr lang="hu-HU" sz="1500" b="1" dirty="0" smtClean="0">
                <a:latin typeface="Calibri" pitchFamily="34" charset="0"/>
              </a:rPr>
              <a:t>költségei Előzetes </a:t>
            </a:r>
            <a:r>
              <a:rPr lang="hu-HU" sz="1500" b="1" dirty="0" smtClean="0">
                <a:latin typeface="Calibri" pitchFamily="34" charset="0"/>
              </a:rPr>
              <a:t>tanulmányok, engedélyezési dokumentumok költségei soron betervezett tevékenység megvalósítása érdekében a Bács-Kiskun Megyei Kormányhivatal </a:t>
            </a:r>
            <a:r>
              <a:rPr lang="hu-HU" sz="1500" b="1" dirty="0" smtClean="0">
                <a:latin typeface="Calibri" pitchFamily="34" charset="0"/>
              </a:rPr>
              <a:t>célfeladat </a:t>
            </a:r>
            <a:r>
              <a:rPr lang="hu-HU" sz="1500" b="1" dirty="0" smtClean="0">
                <a:latin typeface="Calibri" pitchFamily="34" charset="0"/>
              </a:rPr>
              <a:t>kiírását kezdeményezte </a:t>
            </a:r>
            <a:r>
              <a:rPr lang="hu-HU" sz="1500" b="1" u="sng" dirty="0" smtClean="0">
                <a:latin typeface="Calibri" pitchFamily="34" charset="0"/>
              </a:rPr>
              <a:t>8 fő szakértő </a:t>
            </a:r>
            <a:r>
              <a:rPr lang="hu-HU" sz="1500" b="1" dirty="0" smtClean="0">
                <a:latin typeface="Calibri" pitchFamily="34" charset="0"/>
              </a:rPr>
              <a:t>részére a Terület- és Településfejlesztési Operatív Program támogatási rendszere keretében megjelent TOP-5.1.1-15 kódszámú, „Megyei szintű foglalkoztatási megállapodások, foglalkoztatási-gazdaságfejlesztési együttműködések” című projekt keretén belül a Megvalósíthatósági Tanulmány elkészítésében való közreműködés tárgyban. </a:t>
            </a:r>
          </a:p>
          <a:p>
            <a:pPr lvl="0"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Megvalósíthatósági Tanulmány (MT) vonatkozó részeinek előkészítésében, elkészítésében szakmai egyeztetésre való elkészítése tárgyban </a:t>
            </a:r>
            <a:r>
              <a:rPr lang="hu-HU" sz="1500" b="1" u="sng" dirty="0" smtClean="0">
                <a:latin typeface="Calibri" pitchFamily="34" charset="0"/>
              </a:rPr>
              <a:t>munkatársak </a:t>
            </a:r>
            <a:r>
              <a:rPr lang="hu-HU" sz="1500" b="1" dirty="0" smtClean="0">
                <a:latin typeface="Calibri" pitchFamily="34" charset="0"/>
              </a:rPr>
              <a:t>is közreműködtek bérköltség + járulék elszámolásával a program 3. mérföldkövének teljesítéséig</a:t>
            </a:r>
          </a:p>
          <a:p>
            <a:pPr>
              <a:lnSpc>
                <a:spcPct val="150000"/>
              </a:lnSpc>
            </a:pPr>
            <a:endParaRPr lang="hu-HU" sz="14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Projekt előkészítési tevékenység</a:t>
            </a:r>
            <a:endParaRPr lang="hu-HU" dirty="0"/>
          </a:p>
        </p:txBody>
      </p:sp>
      <p:sp>
        <p:nvSpPr>
          <p:cNvPr id="5" name="Tartalom helye 1"/>
          <p:cNvSpPr>
            <a:spLocks noGrp="1"/>
          </p:cNvSpPr>
          <p:nvPr>
            <p:ph type="body" sz="half" idx="2"/>
          </p:nvPr>
        </p:nvSpPr>
        <p:spPr>
          <a:xfrm>
            <a:off x="251521" y="1435101"/>
            <a:ext cx="8424936" cy="4691063"/>
          </a:xfrm>
          <a:ln w="38100">
            <a:solidFill>
              <a:srgbClr val="00B0F0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u-HU" sz="1800" b="1" u="sng" dirty="0" smtClean="0">
                <a:latin typeface="Calibri" pitchFamily="34" charset="0"/>
              </a:rPr>
              <a:t>Szakmai megvalósításhoz kapcsolódó beruházások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500" b="1" dirty="0" smtClean="0">
                <a:latin typeface="Calibri" pitchFamily="34" charset="0"/>
              </a:rPr>
              <a:t>Bács-Kiskun Megyei Kormányhivatal, mint Ajánlatkérő  2016. június 30. napján „</a:t>
            </a:r>
            <a:r>
              <a:rPr lang="hu-HU" sz="1500" b="1" u="sng" dirty="0" smtClean="0">
                <a:latin typeface="Calibri" pitchFamily="34" charset="0"/>
              </a:rPr>
              <a:t>2 darab személygépjármű bérlése </a:t>
            </a:r>
            <a:r>
              <a:rPr lang="hu-HU" sz="1500" b="1" dirty="0" smtClean="0">
                <a:latin typeface="Calibri" pitchFamily="34" charset="0"/>
              </a:rPr>
              <a:t>a Bács-Kiskun Megyei Kormányhivatal részére a TOP-5.1.1-15-BK1-2016-00001 azonosítószámú projekt keretében” tárgyban a közbeszerzésekről szóló 2015. évi CXLIII. törvény 115. §</a:t>
            </a:r>
            <a:r>
              <a:rPr lang="hu-HU" sz="1500" b="1" dirty="0" err="1" smtClean="0">
                <a:latin typeface="Calibri" pitchFamily="34" charset="0"/>
              </a:rPr>
              <a:t>-ában</a:t>
            </a:r>
            <a:r>
              <a:rPr lang="hu-HU" sz="1500" b="1" dirty="0" smtClean="0">
                <a:latin typeface="Calibri" pitchFamily="34" charset="0"/>
              </a:rPr>
              <a:t> rögzített feltétel fennállása alapján hirdetmény nélküli feltételes közbeszerzési eljárást indított. </a:t>
            </a:r>
          </a:p>
          <a:p>
            <a:pPr>
              <a:lnSpc>
                <a:spcPct val="150000"/>
              </a:lnSpc>
            </a:pPr>
            <a:endParaRPr lang="hu-HU" sz="1500" b="1" dirty="0" smtClean="0">
              <a:latin typeface="Calibri" pitchFamily="34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hu-HU" sz="1500" b="1" dirty="0" smtClean="0">
                <a:latin typeface="Calibri" pitchFamily="34" charset="0"/>
              </a:rPr>
              <a:t>Bács-Kiskun Megyei Kormányhivatal, mint Ajánlatkérő 2016. szeptember 1. napján „</a:t>
            </a:r>
            <a:r>
              <a:rPr lang="hu-HU" sz="1500" b="1" u="sng" dirty="0" smtClean="0">
                <a:latin typeface="Calibri" pitchFamily="34" charset="0"/>
              </a:rPr>
              <a:t>Informatikai, irodatechnikai eszközök és dokumentumkezelő szoftverek</a:t>
            </a:r>
            <a:r>
              <a:rPr lang="hu-HU" sz="1500" b="1" dirty="0" smtClean="0">
                <a:latin typeface="Calibri" pitchFamily="34" charset="0"/>
              </a:rPr>
              <a:t> beszerzése a Bács-Kiskun Megyei Kormányhivatal részére a TOP-5.1.1-15-BK1-2016-00001 azonosítószámú projekt keretében” tárgyban a közbeszerzésekről szóló 2015. évi CXLIII. törvény 115. §</a:t>
            </a:r>
            <a:r>
              <a:rPr lang="hu-HU" sz="1500" b="1" dirty="0" err="1" smtClean="0">
                <a:latin typeface="Calibri" pitchFamily="34" charset="0"/>
              </a:rPr>
              <a:t>-ában</a:t>
            </a:r>
            <a:r>
              <a:rPr lang="hu-HU" sz="1500" b="1" dirty="0" smtClean="0">
                <a:latin typeface="Calibri" pitchFamily="34" charset="0"/>
              </a:rPr>
              <a:t> rögzített feltétel fennállása alapján hirdetmény nélküli feltételes közbeszerzési eljárást indított. A közbeszerzési eljárás folyamatban van. </a:t>
            </a:r>
          </a:p>
        </p:txBody>
      </p:sp>
      <p:sp>
        <p:nvSpPr>
          <p:cNvPr id="6" name="Téglalap 5"/>
          <p:cNvSpPr/>
          <p:nvPr/>
        </p:nvSpPr>
        <p:spPr>
          <a:xfrm>
            <a:off x="2286000" y="9087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hu-HU" dirty="0" smtClean="0"/>
              <a:t>. </a:t>
            </a:r>
            <a:endParaRPr lang="hu-HU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11560" y="1435101"/>
            <a:ext cx="8075240" cy="4691063"/>
          </a:xfrm>
          <a:ln w="38100">
            <a:solidFill>
              <a:srgbClr val="00B0F0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hu-HU" sz="14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A foglalkoztatási paktum keretében munka-erőpiaci programokban résztvevők száma </a:t>
            </a:r>
          </a:p>
          <a:p>
            <a:pPr>
              <a:lnSpc>
                <a:spcPct val="150000"/>
              </a:lnSpc>
              <a:buNone/>
            </a:pPr>
            <a:r>
              <a:rPr lang="hu-HU" sz="1500" b="1" dirty="0" smtClean="0">
                <a:latin typeface="Calibri" pitchFamily="34" charset="0"/>
              </a:rPr>
              <a:t>	</a:t>
            </a:r>
            <a:r>
              <a:rPr lang="hu-HU" sz="1500" b="1" u="sng" dirty="0" smtClean="0">
                <a:latin typeface="Calibri" pitchFamily="34" charset="0"/>
              </a:rPr>
              <a:t>2021. június 30-ig: 1619 fő</a:t>
            </a:r>
          </a:p>
          <a:p>
            <a:pPr>
              <a:lnSpc>
                <a:spcPct val="150000"/>
              </a:lnSpc>
            </a:pPr>
            <a:r>
              <a:rPr lang="hu-HU" sz="1500" b="1" u="sng" dirty="0" smtClean="0">
                <a:latin typeface="Calibri" pitchFamily="34" charset="0"/>
              </a:rPr>
              <a:t>2018. október 31-ig: 343 fő.</a:t>
            </a:r>
          </a:p>
          <a:p>
            <a:pPr>
              <a:lnSpc>
                <a:spcPct val="150000"/>
              </a:lnSpc>
            </a:pPr>
            <a:endParaRPr lang="hu-HU" sz="15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A foglalkoztatási paktumok keretében álláshoz jutók száma </a:t>
            </a:r>
            <a:r>
              <a:rPr lang="hu-HU" sz="1500" b="1" u="sng" dirty="0" smtClean="0">
                <a:latin typeface="Calibri" pitchFamily="34" charset="0"/>
              </a:rPr>
              <a:t>2021. június 30-ig: 450 fő.</a:t>
            </a:r>
          </a:p>
          <a:p>
            <a:pPr>
              <a:lnSpc>
                <a:spcPct val="150000"/>
              </a:lnSpc>
            </a:pPr>
            <a:r>
              <a:rPr lang="hu-HU" sz="1500" b="1" u="sng" dirty="0" smtClean="0">
                <a:latin typeface="Calibri" pitchFamily="34" charset="0"/>
              </a:rPr>
              <a:t>2018. október 31-ig: 180 fő.</a:t>
            </a:r>
          </a:p>
          <a:p>
            <a:pPr>
              <a:lnSpc>
                <a:spcPct val="150000"/>
              </a:lnSpc>
            </a:pPr>
            <a:endParaRPr lang="hu-HU" sz="15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hu-HU" sz="1500" b="1" dirty="0" smtClean="0">
                <a:latin typeface="Calibri" pitchFamily="34" charset="0"/>
              </a:rPr>
              <a:t>A foglalkoztatási paktumok keretében álláshoz jutók közül a támogatás után hat hónappal is állással rendelkezők száma </a:t>
            </a:r>
            <a:r>
              <a:rPr lang="hu-HU" sz="1500" b="1" u="sng" dirty="0" smtClean="0">
                <a:latin typeface="Calibri" pitchFamily="34" charset="0"/>
              </a:rPr>
              <a:t>2021. június 30-ig: 392 fő.</a:t>
            </a:r>
          </a:p>
          <a:p>
            <a:pPr>
              <a:lnSpc>
                <a:spcPct val="150000"/>
              </a:lnSpc>
            </a:pPr>
            <a:r>
              <a:rPr lang="hu-HU" sz="1500" b="1" u="sng" dirty="0" smtClean="0">
                <a:latin typeface="Calibri" pitchFamily="34" charset="0"/>
              </a:rPr>
              <a:t>2018. október 31-ig: 156 fő.</a:t>
            </a:r>
            <a:endParaRPr lang="hu-HU" sz="1500" b="1" u="sng" dirty="0">
              <a:latin typeface="Calibri" pitchFamily="34" charset="0"/>
            </a:endParaRP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Kötelező vállalások, monitoring mutatók</a:t>
            </a:r>
            <a:endParaRPr lang="hu-H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5328592"/>
          </a:xfrm>
          <a:ln w="38100">
            <a:solidFill>
              <a:srgbClr val="00B0F0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hu-HU" sz="1500" b="1" dirty="0" smtClean="0">
                <a:latin typeface="Calibri" pitchFamily="34" charset="0"/>
              </a:rPr>
              <a:t>	</a:t>
            </a:r>
          </a:p>
          <a:p>
            <a:pPr algn="just">
              <a:lnSpc>
                <a:spcPct val="120000"/>
              </a:lnSpc>
              <a:buNone/>
            </a:pPr>
            <a:r>
              <a:rPr lang="hu-HU" sz="1500" b="1" u="sng" dirty="0" smtClean="0">
                <a:latin typeface="Calibri" pitchFamily="34" charset="0"/>
              </a:rPr>
              <a:t>Célcsoport:</a:t>
            </a:r>
            <a:r>
              <a:rPr lang="hu-HU" sz="1500" b="1" dirty="0" smtClean="0">
                <a:latin typeface="Calibri" pitchFamily="34" charset="0"/>
              </a:rPr>
              <a:t> Bács-Kiskun megyében foglalkoztatottak, továbbá munkát vállalni szándékozók és álláskeresők, 	különös tekintettel a hátrányos helyzetű személyekre és az  inaktívakra.</a:t>
            </a:r>
            <a:endParaRPr lang="hu-HU" sz="1500" b="1" i="1" dirty="0" smtClean="0">
              <a:latin typeface="Calibri" pitchFamily="34" charset="0"/>
            </a:endParaRPr>
          </a:p>
          <a:p>
            <a:pPr algn="just">
              <a:lnSpc>
                <a:spcPct val="170000"/>
              </a:lnSpc>
              <a:buNone/>
            </a:pPr>
            <a:r>
              <a:rPr lang="hu-HU" sz="1500" b="1" dirty="0" smtClean="0">
                <a:latin typeface="Calibri" pitchFamily="34" charset="0"/>
              </a:rPr>
              <a:t>		A program szempontjából </a:t>
            </a:r>
            <a:r>
              <a:rPr lang="hu-HU" sz="1500" b="1" u="sng" dirty="0" smtClean="0">
                <a:latin typeface="Calibri" pitchFamily="34" charset="0"/>
              </a:rPr>
              <a:t>hátrányos helyzetűnek minősülnek: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Alacsony iskolai végzettségűek; (legfeljebb ált. isk. végzettség, ISCED 1-2 szakképzés nélkül)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25 év alatti fiatalok, vagy 30 év alatti pályakezdő álláskeresők;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50 év felettiek;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err="1" smtClean="0">
                <a:latin typeface="Calibri" pitchFamily="34" charset="0"/>
              </a:rPr>
              <a:t>GYED-ről</a:t>
            </a:r>
            <a:r>
              <a:rPr lang="hu-HU" sz="1500" b="1" dirty="0" smtClean="0">
                <a:latin typeface="Calibri" pitchFamily="34" charset="0"/>
              </a:rPr>
              <a:t>, </a:t>
            </a:r>
            <a:r>
              <a:rPr lang="hu-HU" sz="1500" b="1" dirty="0" err="1" smtClean="0">
                <a:latin typeface="Calibri" pitchFamily="34" charset="0"/>
              </a:rPr>
              <a:t>GYES-ről</a:t>
            </a:r>
            <a:r>
              <a:rPr lang="hu-HU" sz="1500" b="1" dirty="0" smtClean="0">
                <a:latin typeface="Calibri" pitchFamily="34" charset="0"/>
              </a:rPr>
              <a:t>, ápolási díjról visszatérők, vagy legalább egy gyermeket egyedül nevelő felnőttek;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Foglalkoztatási helyettesítő támogatásban részesülők;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Tartós munkanélküliséggel veszélyeztettek (a munkanélküliségben töltött időtartamba az álláskeresés és a közfoglalkoztatásban történő részvétel időtartama is beszámítható);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Megváltozott munkaképességű személyek;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</a:pPr>
            <a:r>
              <a:rPr lang="hu-HU" sz="1500" b="1" dirty="0" smtClean="0">
                <a:latin typeface="Calibri" pitchFamily="34" charset="0"/>
              </a:rPr>
              <a:t>Roma nemzetiséghez tartozó személyek.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hu-HU" sz="1500" b="1" dirty="0" smtClean="0">
                <a:latin typeface="Calibri" pitchFamily="34" charset="0"/>
              </a:rPr>
              <a:t>		 </a:t>
            </a:r>
            <a:r>
              <a:rPr lang="hu-HU" sz="1500" b="1" u="sng" dirty="0" smtClean="0">
                <a:latin typeface="Calibri" pitchFamily="34" charset="0"/>
              </a:rPr>
              <a:t>Inaktívak</a:t>
            </a:r>
          </a:p>
          <a:p>
            <a:pPr marL="514350" indent="-514350" algn="just">
              <a:lnSpc>
                <a:spcPct val="120000"/>
              </a:lnSpc>
              <a:buNone/>
            </a:pPr>
            <a:r>
              <a:rPr lang="hu-HU" sz="1500" b="1" dirty="0" smtClean="0">
                <a:latin typeface="Calibri" pitchFamily="34" charset="0"/>
              </a:rPr>
              <a:t>9. 	Inaktívaknak minősülnek azok a személyek, akik bevonásuk előtt nem dolgoztak, illetve nem volt rendszeres jövedelmet biztosító munkájuk, és nem is kerestek munkát, vagy kerestek, de nem tudtak munkába állni. Ők jellemzően nem regisztrált álláskeresők.</a:t>
            </a:r>
            <a:endParaRPr lang="hu-HU" sz="1500" b="1" dirty="0">
              <a:latin typeface="Calibri" pitchFamily="34" charset="0"/>
            </a:endParaRP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1800" dirty="0" smtClean="0"/>
              <a:t>A munkaerő-piaci program célcsoportjai, a bevonás általános feltételei</a:t>
            </a:r>
            <a:endParaRPr lang="hu-HU" sz="18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412777"/>
            <a:ext cx="4419600" cy="1440160"/>
          </a:xfrm>
        </p:spPr>
        <p:txBody>
          <a:bodyPr/>
          <a:lstStyle/>
          <a:p>
            <a:r>
              <a:rPr lang="hu-HU" dirty="0" smtClean="0"/>
              <a:t>KÖSZÖNÖM </a:t>
            </a:r>
            <a:br>
              <a:rPr lang="hu-HU" dirty="0" smtClean="0"/>
            </a:br>
            <a:r>
              <a:rPr lang="hu-HU" dirty="0" smtClean="0"/>
              <a:t>A FIGYELMET!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7655289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Egyéni 1. sém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</TotalTime>
  <Words>457</Words>
  <Application>Microsoft Office PowerPoint</Application>
  <PresentationFormat>Diavetítés a képernyőre (4:3 oldalarány)</PresentationFormat>
  <Paragraphs>64</Paragraphs>
  <Slides>8</Slides>
  <Notes>5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Office-téma</vt:lpstr>
      <vt:lpstr>Együttműködés a helyben foglalkoztatásért TOP-5.1.1-15-BK1-2016  Bács-Kiskun Megye Kormányhivatal tevékenysége a program előkészítés során</vt:lpstr>
      <vt:lpstr>A Kormányhivatal szerepe a paktumban</vt:lpstr>
      <vt:lpstr>Projekt előkészítési tevékenység</vt:lpstr>
      <vt:lpstr>Projekt előkészítési tevékenység</vt:lpstr>
      <vt:lpstr>Projekt előkészítési tevékenység</vt:lpstr>
      <vt:lpstr>Kötelező vállalások, monitoring mutatók</vt:lpstr>
      <vt:lpstr>A munkaerő-piaci program célcsoportjai, a bevonás általános feltételei</vt:lpstr>
      <vt:lpstr>KÖSZÖNÖM  A FIGYELMET!</vt:lpstr>
    </vt:vector>
  </TitlesOfParts>
  <Company>novak.adam@gmail.com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x</cp:lastModifiedBy>
  <cp:revision>267</cp:revision>
  <dcterms:created xsi:type="dcterms:W3CDTF">2014-03-03T11:13:53Z</dcterms:created>
  <dcterms:modified xsi:type="dcterms:W3CDTF">2016-11-24T11:07:43Z</dcterms:modified>
</cp:coreProperties>
</file>